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99" r:id="rId3"/>
    <p:sldId id="298" r:id="rId4"/>
    <p:sldId id="29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6" autoAdjust="0"/>
    <p:restoredTop sz="94660"/>
  </p:normalViewPr>
  <p:slideViewPr>
    <p:cSldViewPr snapToGrid="0">
      <p:cViewPr varScale="1">
        <p:scale>
          <a:sx n="95" d="100"/>
          <a:sy n="9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1000"/>
          </a:schemeClr>
        </a:solidFill>
        <a:effectLst/>
      </p:bgPr>
    </p:bg>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700035" y="1123339"/>
            <a:ext cx="10791929" cy="5568862"/>
          </a:xfrm>
        </p:spPr>
        <p:txBody>
          <a:bodyPr>
            <a:normAutofit/>
          </a:bodyPr>
          <a:lstStyle/>
          <a:p>
            <a:pPr algn="just"/>
            <a:r>
              <a:rPr lang="en-US" sz="3000" dirty="0">
                <a:solidFill>
                  <a:schemeClr val="tx1"/>
                </a:solidFill>
                <a:cs typeface="Arial" panose="020B0604020202020204" pitchFamily="34" charset="0"/>
              </a:rPr>
              <a:t>Salt and Pepper Noise</a:t>
            </a:r>
          </a:p>
          <a:p>
            <a:pPr marL="457200" indent="-457200" algn="just">
              <a:buFont typeface="Arial" panose="020B0604020202020204" pitchFamily="34" charset="0"/>
              <a:buChar char="•"/>
            </a:pPr>
            <a:r>
              <a:rPr lang="en-US" sz="3000" b="0" dirty="0">
                <a:solidFill>
                  <a:schemeClr val="tx1"/>
                </a:solidFill>
                <a:cs typeface="Arial" panose="020B0604020202020204" pitchFamily="34" charset="0"/>
              </a:rPr>
              <a:t>Salt and pepper noise, also known as impulse noise, refers to noise that appears as if salt and pepper (white and black pixels) has been sprinkled on top of an image. It is often caused by sharp and sudden disturbances in the image signal.</a:t>
            </a:r>
          </a:p>
          <a:p>
            <a:pPr marL="457200" indent="-457200" algn="just">
              <a:buFont typeface="Arial" panose="020B0604020202020204" pitchFamily="34" charset="0"/>
              <a:buChar char="•"/>
            </a:pPr>
            <a:r>
              <a:rPr lang="en-US" sz="3000" b="0" dirty="0">
                <a:solidFill>
                  <a:schemeClr val="tx1"/>
                </a:solidFill>
                <a:cs typeface="Arial" panose="020B0604020202020204" pitchFamily="34" charset="0"/>
              </a:rPr>
              <a:t>The median filter is very effective method for reducing this type of noise, while the Max and min filters are very efficient in removing only pepper and salt noise, respectively.</a:t>
            </a:r>
          </a:p>
        </p:txBody>
      </p:sp>
      <p:sp>
        <p:nvSpPr>
          <p:cNvPr id="10" name="Τίτλος 1">
            <a:extLst>
              <a:ext uri="{FF2B5EF4-FFF2-40B4-BE49-F238E27FC236}">
                <a16:creationId xmlns:a16="http://schemas.microsoft.com/office/drawing/2014/main" id="{D17E1F48-E785-42C1-8BB0-16ADC3511F18}"/>
              </a:ext>
            </a:extLst>
          </p:cNvPr>
          <p:cNvSpPr>
            <a:spLocks noGrp="1"/>
          </p:cNvSpPr>
          <p:nvPr>
            <p:ph type="title"/>
          </p:nvPr>
        </p:nvSpPr>
        <p:spPr bwMode="auto">
          <a:xfrm>
            <a:off x="537912" y="183819"/>
            <a:ext cx="9073008" cy="904352"/>
          </a:xfrm>
        </p:spPr>
        <p:txBody>
          <a:bodyPr vert="horz" wrap="square" lIns="91440" tIns="45720" rIns="91440" bIns="45720" numCol="1" anchorCtr="0" compatLnSpc="1">
            <a:prstTxWarp prst="textNoShape">
              <a:avLst/>
            </a:prstTxWarp>
            <a:normAutofit/>
          </a:bodyPr>
          <a:lstStyle/>
          <a:p>
            <a:pPr algn="just"/>
            <a:r>
              <a:rPr lang="en-US" sz="4000" dirty="0"/>
              <a:t>Image Noise</a:t>
            </a:r>
            <a:endParaRPr lang="el-GR" sz="4000" dirty="0"/>
          </a:p>
        </p:txBody>
      </p:sp>
    </p:spTree>
    <p:extLst>
      <p:ext uri="{BB962C8B-B14F-4D97-AF65-F5344CB8AC3E}">
        <p14:creationId xmlns:p14="http://schemas.microsoft.com/office/powerpoint/2010/main" val="1366308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1000"/>
          </a:schemeClr>
        </a:solidFill>
        <a:effectLst/>
      </p:bgPr>
    </p:bg>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700035" y="1123339"/>
            <a:ext cx="10791929" cy="5568862"/>
          </a:xfrm>
        </p:spPr>
        <p:txBody>
          <a:bodyPr>
            <a:normAutofit/>
          </a:bodyPr>
          <a:lstStyle/>
          <a:p>
            <a:pPr algn="just"/>
            <a:r>
              <a:rPr lang="en-US" sz="3000" dirty="0">
                <a:solidFill>
                  <a:schemeClr val="tx1"/>
                </a:solidFill>
                <a:cs typeface="Arial" panose="020B0604020202020204" pitchFamily="34" charset="0"/>
              </a:rPr>
              <a:t>Salt and Pepper Noise</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corrupt an image with salt and pepper, salt or pepper noise, depending on the user’s preference.</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a:t>
            </a:r>
            <a:r>
              <a:rPr lang="en-US" sz="2800" b="0" dirty="0">
                <a:solidFill>
                  <a:schemeClr val="tx1"/>
                </a:solidFill>
                <a:latin typeface="Arial" panose="020B0604020202020204" pitchFamily="34" charset="0"/>
                <a:cs typeface="Arial" panose="020B0604020202020204" pitchFamily="34" charset="0"/>
              </a:rPr>
              <a:t>takes as input an image and a float number from 0 to 1 that corresponds to a probability. Based on that probability, it corrupts the image with salt and pepper noise. Then the noise image is returned. Two similar functions are created, one for salt and one for pepper noise. </a:t>
            </a:r>
          </a:p>
          <a:p>
            <a:pPr marL="457200" indent="-457200" algn="just">
              <a:buFont typeface="Arial" panose="020B0604020202020204" pitchFamily="34" charset="0"/>
              <a:buChar char="•"/>
            </a:pPr>
            <a:r>
              <a:rPr lang="en-US" sz="2800" b="0" dirty="0">
                <a:solidFill>
                  <a:schemeClr val="tx1"/>
                </a:solidFill>
                <a:latin typeface="Arial" panose="020B0604020202020204" pitchFamily="34" charset="0"/>
                <a:cs typeface="Arial" panose="020B0604020202020204" pitchFamily="34" charset="0"/>
              </a:rPr>
              <a:t>The user decides the type of noise that will corrupt the image and, finally, the original image is displayed alongside the noise one.</a:t>
            </a:r>
          </a:p>
        </p:txBody>
      </p:sp>
      <p:sp>
        <p:nvSpPr>
          <p:cNvPr id="7" name="Τίτλος 1">
            <a:extLst>
              <a:ext uri="{FF2B5EF4-FFF2-40B4-BE49-F238E27FC236}">
                <a16:creationId xmlns:a16="http://schemas.microsoft.com/office/drawing/2014/main" id="{B6983A38-B78F-4EFA-92EB-874F0388430B}"/>
              </a:ext>
            </a:extLst>
          </p:cNvPr>
          <p:cNvSpPr>
            <a:spLocks noGrp="1"/>
          </p:cNvSpPr>
          <p:nvPr>
            <p:ph type="title"/>
          </p:nvPr>
        </p:nvSpPr>
        <p:spPr bwMode="auto">
          <a:xfrm>
            <a:off x="537912" y="183819"/>
            <a:ext cx="9073008" cy="904352"/>
          </a:xfrm>
        </p:spPr>
        <p:txBody>
          <a:bodyPr vert="horz" wrap="square" lIns="91440" tIns="45720" rIns="91440" bIns="45720" numCol="1" anchorCtr="0" compatLnSpc="1">
            <a:prstTxWarp prst="textNoShape">
              <a:avLst/>
            </a:prstTxWarp>
            <a:normAutofit/>
          </a:bodyPr>
          <a:lstStyle/>
          <a:p>
            <a:pPr algn="just"/>
            <a:r>
              <a:rPr lang="en-US" sz="4000" dirty="0"/>
              <a:t>Image Noise</a:t>
            </a:r>
            <a:endParaRPr lang="el-GR" sz="4000" dirty="0"/>
          </a:p>
        </p:txBody>
      </p:sp>
    </p:spTree>
    <p:extLst>
      <p:ext uri="{BB962C8B-B14F-4D97-AF65-F5344CB8AC3E}">
        <p14:creationId xmlns:p14="http://schemas.microsoft.com/office/powerpoint/2010/main" val="2337147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earing a hat&#10;&#10;Description automatically generated with medium confidence">
            <a:extLst>
              <a:ext uri="{FF2B5EF4-FFF2-40B4-BE49-F238E27FC236}">
                <a16:creationId xmlns:a16="http://schemas.microsoft.com/office/drawing/2014/main" id="{86B00E94-50F5-42C6-9076-A05C0EFCC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806" y="1907140"/>
            <a:ext cx="4172155" cy="3583255"/>
          </a:xfrm>
          <a:prstGeom prst="rect">
            <a:avLst/>
          </a:prstGeom>
        </p:spPr>
      </p:pic>
      <p:sp>
        <p:nvSpPr>
          <p:cNvPr id="6" name="TextBox 5">
            <a:extLst>
              <a:ext uri="{FF2B5EF4-FFF2-40B4-BE49-F238E27FC236}">
                <a16:creationId xmlns:a16="http://schemas.microsoft.com/office/drawing/2014/main" id="{26902723-CD3E-4313-B10B-E769926B80C3}"/>
              </a:ext>
            </a:extLst>
          </p:cNvPr>
          <p:cNvSpPr txBox="1"/>
          <p:nvPr/>
        </p:nvSpPr>
        <p:spPr>
          <a:xfrm>
            <a:off x="2301929" y="5578783"/>
            <a:ext cx="3405533" cy="461665"/>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B273EB6-740E-49DC-B8DD-795B93F3E293}"/>
                  </a:ext>
                </a:extLst>
              </p:cNvPr>
              <p:cNvSpPr txBox="1"/>
              <p:nvPr/>
            </p:nvSpPr>
            <p:spPr>
              <a:xfrm>
                <a:off x="6484540" y="5478368"/>
                <a:ext cx="4245753"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a:t>
                </a:r>
                <a14:m>
                  <m:oMath xmlns:m="http://schemas.openxmlformats.org/officeDocument/2006/math">
                    <m:r>
                      <a:rPr lang="en-US" sz="2400" b="0" i="1" smtClean="0">
                        <a:latin typeface="Cambria Math" panose="02040503050406030204" pitchFamily="18" charset="0"/>
                        <a:cs typeface="Arial" panose="020B0604020202020204" pitchFamily="34" charset="0"/>
                      </a:rPr>
                      <m:t>𝑝</m:t>
                    </m:r>
                    <m:r>
                      <a:rPr lang="en-US" sz="2400" b="0" i="1" smtClean="0">
                        <a:latin typeface="Cambria Math" panose="02040503050406030204" pitchFamily="18" charset="0"/>
                        <a:cs typeface="Arial" panose="020B0604020202020204" pitchFamily="34" charset="0"/>
                      </a:rPr>
                      <m:t>=0.05)</m:t>
                    </m:r>
                  </m:oMath>
                </a14:m>
                <a:r>
                  <a:rPr lang="en-US" sz="2400" dirty="0">
                    <a:latin typeface="Arial" panose="020B0604020202020204" pitchFamily="34" charset="0"/>
                    <a:cs typeface="Arial" panose="020B0604020202020204" pitchFamily="34" charset="0"/>
                  </a:rPr>
                  <a:t>.</a:t>
                </a:r>
              </a:p>
            </p:txBody>
          </p:sp>
        </mc:Choice>
        <mc:Fallback>
          <p:sp>
            <p:nvSpPr>
              <p:cNvPr id="7" name="TextBox 6">
                <a:extLst>
                  <a:ext uri="{FF2B5EF4-FFF2-40B4-BE49-F238E27FC236}">
                    <a16:creationId xmlns:a16="http://schemas.microsoft.com/office/drawing/2014/main" id="{DB273EB6-740E-49DC-B8DD-795B93F3E293}"/>
                  </a:ext>
                </a:extLst>
              </p:cNvPr>
              <p:cNvSpPr txBox="1">
                <a:spLocks noRot="1" noChangeAspect="1" noMove="1" noResize="1" noEditPoints="1" noAdjustHandles="1" noChangeArrowheads="1" noChangeShapeType="1" noTextEdit="1"/>
              </p:cNvSpPr>
              <p:nvPr/>
            </p:nvSpPr>
            <p:spPr>
              <a:xfrm>
                <a:off x="6484540" y="5478368"/>
                <a:ext cx="4245753" cy="830997"/>
              </a:xfrm>
              <a:prstGeom prst="rect">
                <a:avLst/>
              </a:prstGeom>
              <a:blipFill>
                <a:blip r:embed="rId3"/>
                <a:stretch>
                  <a:fillRect l="-2299" t="-5147" r="-2155" b="-16912"/>
                </a:stretch>
              </a:blipFill>
            </p:spPr>
            <p:txBody>
              <a:bodyPr/>
              <a:lstStyle/>
              <a:p>
                <a:r>
                  <a:rPr lang="en-US">
                    <a:noFill/>
                  </a:rPr>
                  <a:t> </a:t>
                </a:r>
              </a:p>
            </p:txBody>
          </p:sp>
        </mc:Fallback>
      </mc:AlternateContent>
      <p:sp>
        <p:nvSpPr>
          <p:cNvPr id="8" name="Υπότιτλος 2">
            <a:extLst>
              <a:ext uri="{FF2B5EF4-FFF2-40B4-BE49-F238E27FC236}">
                <a16:creationId xmlns:a16="http://schemas.microsoft.com/office/drawing/2014/main" id="{9158E1E0-CAD6-4A33-8CD5-F1245404382D}"/>
              </a:ext>
            </a:extLst>
          </p:cNvPr>
          <p:cNvSpPr>
            <a:spLocks noGrp="1"/>
          </p:cNvSpPr>
          <p:nvPr>
            <p:ph type="subTitle" idx="1"/>
          </p:nvPr>
        </p:nvSpPr>
        <p:spPr>
          <a:xfrm>
            <a:off x="700036" y="1123339"/>
            <a:ext cx="5258636" cy="695413"/>
          </a:xfrm>
        </p:spPr>
        <p:txBody>
          <a:bodyPr>
            <a:normAutofit/>
          </a:bodyPr>
          <a:lstStyle/>
          <a:p>
            <a:pPr algn="just"/>
            <a:r>
              <a:rPr lang="en-US" sz="3000" dirty="0">
                <a:solidFill>
                  <a:schemeClr val="tx1"/>
                </a:solidFill>
                <a:cs typeface="Arial" panose="020B0604020202020204" pitchFamily="34" charset="0"/>
              </a:rPr>
              <a:t>Salt and Pepper Noise </a:t>
            </a:r>
          </a:p>
        </p:txBody>
      </p:sp>
      <p:sp>
        <p:nvSpPr>
          <p:cNvPr id="10" name="Τίτλος 1">
            <a:extLst>
              <a:ext uri="{FF2B5EF4-FFF2-40B4-BE49-F238E27FC236}">
                <a16:creationId xmlns:a16="http://schemas.microsoft.com/office/drawing/2014/main" id="{198DAA32-14A5-4E33-974C-B1279D210AAF}"/>
              </a:ext>
            </a:extLst>
          </p:cNvPr>
          <p:cNvSpPr>
            <a:spLocks noGrp="1"/>
          </p:cNvSpPr>
          <p:nvPr>
            <p:ph type="title"/>
          </p:nvPr>
        </p:nvSpPr>
        <p:spPr bwMode="auto">
          <a:xfrm>
            <a:off x="537912" y="183819"/>
            <a:ext cx="9073008" cy="904352"/>
          </a:xfrm>
        </p:spPr>
        <p:txBody>
          <a:bodyPr vert="horz" wrap="square" lIns="91440" tIns="45720" rIns="91440" bIns="45720" numCol="1" anchorCtr="0" compatLnSpc="1">
            <a:prstTxWarp prst="textNoShape">
              <a:avLst/>
            </a:prstTxWarp>
            <a:normAutofit/>
          </a:bodyPr>
          <a:lstStyle/>
          <a:p>
            <a:pPr algn="just"/>
            <a:r>
              <a:rPr lang="en-US" sz="4000" dirty="0"/>
              <a:t>Image Noise</a:t>
            </a:r>
            <a:endParaRPr lang="el-GR" sz="4000" dirty="0"/>
          </a:p>
        </p:txBody>
      </p:sp>
      <p:pic>
        <p:nvPicPr>
          <p:cNvPr id="3" name="Picture 2" descr="A person wearing a hat&#10;&#10;Description automatically generated with medium confidence">
            <a:extLst>
              <a:ext uri="{FF2B5EF4-FFF2-40B4-BE49-F238E27FC236}">
                <a16:creationId xmlns:a16="http://schemas.microsoft.com/office/drawing/2014/main" id="{754D393C-0547-47D5-8588-B48DA4E99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1996" y="1907141"/>
            <a:ext cx="4172154" cy="3583254"/>
          </a:xfrm>
          <a:prstGeom prst="rect">
            <a:avLst/>
          </a:prstGeom>
        </p:spPr>
      </p:pic>
    </p:spTree>
    <p:extLst>
      <p:ext uri="{BB962C8B-B14F-4D97-AF65-F5344CB8AC3E}">
        <p14:creationId xmlns:p14="http://schemas.microsoft.com/office/powerpoint/2010/main" val="299586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640313-1B3C-4920-9995-FCF1CFEE2F84}"/>
                  </a:ext>
                </a:extLst>
              </p:cNvPr>
              <p:cNvSpPr txBox="1"/>
              <p:nvPr/>
            </p:nvSpPr>
            <p:spPr>
              <a:xfrm>
                <a:off x="2632669" y="5771641"/>
                <a:ext cx="7244862" cy="492443"/>
              </a:xfrm>
              <a:prstGeom prst="rect">
                <a:avLst/>
              </a:prstGeom>
              <a:noFill/>
            </p:spPr>
            <p:txBody>
              <a:bodyPr wrap="square" rtlCol="0">
                <a:spAutoFit/>
              </a:bodyPr>
              <a:lstStyle/>
              <a:p>
                <a:pPr algn="just"/>
                <a:r>
                  <a:rPr lang="en-US" sz="2600" dirty="0">
                    <a:latin typeface="Arial" panose="020B0604020202020204" pitchFamily="34" charset="0"/>
                    <a:cs typeface="Arial" panose="020B0604020202020204" pitchFamily="34" charset="0"/>
                  </a:rPr>
                  <a:t>Output example (Pepper noise where </a:t>
                </a:r>
                <a14:m>
                  <m:oMath xmlns:m="http://schemas.openxmlformats.org/officeDocument/2006/math">
                    <m:r>
                      <a:rPr lang="en-US" sz="2600" b="0" i="1" smtClean="0">
                        <a:latin typeface="Cambria Math" panose="02040503050406030204" pitchFamily="18" charset="0"/>
                        <a:cs typeface="Arial" panose="020B0604020202020204" pitchFamily="34" charset="0"/>
                      </a:rPr>
                      <m:t>𝑝</m:t>
                    </m:r>
                    <m:r>
                      <a:rPr lang="en-US" sz="2600" b="0" i="1" smtClean="0">
                        <a:latin typeface="Cambria Math" panose="02040503050406030204" pitchFamily="18" charset="0"/>
                        <a:cs typeface="Arial" panose="020B0604020202020204" pitchFamily="34" charset="0"/>
                      </a:rPr>
                      <m:t>=0.05</m:t>
                    </m:r>
                  </m:oMath>
                </a14:m>
                <a:r>
                  <a:rPr lang="en-US" sz="2600" dirty="0">
                    <a:latin typeface="Arial" panose="020B0604020202020204" pitchFamily="34" charset="0"/>
                    <a:cs typeface="Arial" panose="020B0604020202020204" pitchFamily="34" charset="0"/>
                  </a:rPr>
                  <a:t>).</a:t>
                </a:r>
              </a:p>
            </p:txBody>
          </p:sp>
        </mc:Choice>
        <mc:Fallback xmlns="">
          <p:sp>
            <p:nvSpPr>
              <p:cNvPr id="10" name="TextBox 9">
                <a:extLst>
                  <a:ext uri="{FF2B5EF4-FFF2-40B4-BE49-F238E27FC236}">
                    <a16:creationId xmlns:a16="http://schemas.microsoft.com/office/drawing/2014/main" id="{B8640313-1B3C-4920-9995-FCF1CFEE2F84}"/>
                  </a:ext>
                </a:extLst>
              </p:cNvPr>
              <p:cNvSpPr txBox="1">
                <a:spLocks noRot="1" noChangeAspect="1" noMove="1" noResize="1" noEditPoints="1" noAdjustHandles="1" noChangeArrowheads="1" noChangeShapeType="1" noTextEdit="1"/>
              </p:cNvSpPr>
              <p:nvPr/>
            </p:nvSpPr>
            <p:spPr>
              <a:xfrm>
                <a:off x="2632669" y="5771641"/>
                <a:ext cx="7244862" cy="492443"/>
              </a:xfrm>
              <a:prstGeom prst="rect">
                <a:avLst/>
              </a:prstGeom>
              <a:blipFill>
                <a:blip r:embed="rId2"/>
                <a:stretch>
                  <a:fillRect l="-1515" t="-11111" r="-758" b="-29630"/>
                </a:stretch>
              </a:blipFill>
            </p:spPr>
            <p:txBody>
              <a:bodyPr/>
              <a:lstStyle/>
              <a:p>
                <a:r>
                  <a:rPr lang="en-US">
                    <a:noFill/>
                  </a:rPr>
                  <a:t> </a:t>
                </a:r>
              </a:p>
            </p:txBody>
          </p:sp>
        </mc:Fallback>
      </mc:AlternateContent>
      <p:sp>
        <p:nvSpPr>
          <p:cNvPr id="9" name="Υπότιτλος 2">
            <a:extLst>
              <a:ext uri="{FF2B5EF4-FFF2-40B4-BE49-F238E27FC236}">
                <a16:creationId xmlns:a16="http://schemas.microsoft.com/office/drawing/2014/main" id="{B508D7C1-7EAD-4BD7-8BD9-08934A025CA2}"/>
              </a:ext>
            </a:extLst>
          </p:cNvPr>
          <p:cNvSpPr txBox="1">
            <a:spLocks/>
          </p:cNvSpPr>
          <p:nvPr/>
        </p:nvSpPr>
        <p:spPr>
          <a:xfrm>
            <a:off x="700035" y="1123339"/>
            <a:ext cx="10791929" cy="55688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1" kern="1200" dirty="0">
                <a:solidFill>
                  <a:srgbClr val="556DA9"/>
                </a:solidFill>
                <a:latin typeface="Arial"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3000" dirty="0">
                <a:solidFill>
                  <a:schemeClr val="tx1"/>
                </a:solidFill>
                <a:cs typeface="Arial" panose="020B0604020202020204" pitchFamily="34" charset="0"/>
              </a:rPr>
              <a:t>Salt and Pepper Noise </a:t>
            </a:r>
          </a:p>
        </p:txBody>
      </p:sp>
      <p:pic>
        <p:nvPicPr>
          <p:cNvPr id="12" name="Picture 11" descr="A picture containing text, person&#10;&#10;Description automatically generated">
            <a:extLst>
              <a:ext uri="{FF2B5EF4-FFF2-40B4-BE49-F238E27FC236}">
                <a16:creationId xmlns:a16="http://schemas.microsoft.com/office/drawing/2014/main" id="{785F7CCC-9255-46B8-A767-FB3C17F74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5" y="1825032"/>
            <a:ext cx="9073008" cy="3832190"/>
          </a:xfrm>
          <a:prstGeom prst="rect">
            <a:avLst/>
          </a:prstGeom>
        </p:spPr>
      </p:pic>
      <p:sp>
        <p:nvSpPr>
          <p:cNvPr id="8" name="Τίτλος 1">
            <a:extLst>
              <a:ext uri="{FF2B5EF4-FFF2-40B4-BE49-F238E27FC236}">
                <a16:creationId xmlns:a16="http://schemas.microsoft.com/office/drawing/2014/main" id="{C2218CAB-29B4-4AC7-9BD1-A48ACFAB4346}"/>
              </a:ext>
            </a:extLst>
          </p:cNvPr>
          <p:cNvSpPr>
            <a:spLocks noGrp="1"/>
          </p:cNvSpPr>
          <p:nvPr>
            <p:ph type="title"/>
          </p:nvPr>
        </p:nvSpPr>
        <p:spPr bwMode="auto">
          <a:xfrm>
            <a:off x="537912" y="183819"/>
            <a:ext cx="9073008" cy="904352"/>
          </a:xfrm>
        </p:spPr>
        <p:txBody>
          <a:bodyPr vert="horz" wrap="square" lIns="91440" tIns="45720" rIns="91440" bIns="45720" numCol="1" anchorCtr="0" compatLnSpc="1">
            <a:prstTxWarp prst="textNoShape">
              <a:avLst/>
            </a:prstTxWarp>
            <a:normAutofit/>
          </a:bodyPr>
          <a:lstStyle/>
          <a:p>
            <a:pPr algn="just"/>
            <a:r>
              <a:rPr lang="en-US" sz="4000" dirty="0"/>
              <a:t>Image Noise</a:t>
            </a:r>
            <a:endParaRPr lang="el-GR" sz="4000" dirty="0"/>
          </a:p>
        </p:txBody>
      </p:sp>
    </p:spTree>
    <p:extLst>
      <p:ext uri="{BB962C8B-B14F-4D97-AF65-F5344CB8AC3E}">
        <p14:creationId xmlns:p14="http://schemas.microsoft.com/office/powerpoint/2010/main" val="2477619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TotalTime>
  <Words>239</Words>
  <Application>Microsoft Office PowerPoint</Application>
  <PresentationFormat>Widescreen</PresentationFormat>
  <Paragraphs>16</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Noise</vt:lpstr>
      <vt:lpstr>Image Noise</vt:lpstr>
      <vt:lpstr>Image Noise</vt:lpstr>
      <vt:lpstr>Image Noise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109</cp:revision>
  <dcterms:created xsi:type="dcterms:W3CDTF">2021-03-31T17:41:09Z</dcterms:created>
  <dcterms:modified xsi:type="dcterms:W3CDTF">2021-08-12T23:11:57Z</dcterms:modified>
</cp:coreProperties>
</file>